
<file path=[Content_Types].xml><?xml version="1.0" encoding="utf-8"?>
<Types xmlns="http://schemas.openxmlformats.org/package/2006/content-types">
  <Default Extension="rels" ContentType="application/vnd.openxmlformats-package.relationships+xml"/>
  <Override PartName="/customXml/itemProps2.xml" ContentType="application/vnd.openxmlformats-officedocument.customXmlPropertie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ppt/slides/slide1.xml" ContentType="application/vnd.openxmlformats-officedocument.presentationml.slide+xml"/>
  <Override PartName="/ppt/slideLayouts/slideLayout2.xml" ContentType="application/vnd.openxmlformats-officedocument.presentationml.slideLayout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customXml/itemProps1.xml" ContentType="application/vnd.openxmlformats-officedocument.customXmlProperties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docProps/custom.xml" ContentType="application/vnd.openxmlformats-officedocument.custom-properties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>
  <p:sldMasterIdLst>
    <p:sldMasterId id="2147483648" r:id="rId4"/>
  </p:sldMasterIdLst>
  <p:notesMasterIdLst>
    <p:notesMasterId r:id="rId17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F99"/>
    <a:srgbClr val="16822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44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viewProps" Target="viewProps.xml"/><Relationship Id="rId21" Type="http://schemas.openxmlformats.org/officeDocument/2006/relationships/theme" Target="theme/theme1.xml"/><Relationship Id="rId2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notesMaster" Target="notesMasters/notesMaster1.xml"/><Relationship Id="rId18" Type="http://schemas.openxmlformats.org/officeDocument/2006/relationships/printerSettings" Target="printerSettings/printerSettings1.bin"/><Relationship Id="rId19" Type="http://schemas.openxmlformats.org/officeDocument/2006/relationships/presProps" Target="presProps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4CC7FA-0A2D-4DD4-BF23-66C8A3BE4C6B}" type="datetimeFigureOut">
              <a:rPr lang="en-US" smtClean="0"/>
              <a:pPr/>
              <a:t>5/5/11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1DDCD4-8081-4A1E-8D98-9F1C7628E94A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b="1" i="1" baseline="0">
                <a:solidFill>
                  <a:srgbClr val="FFFF99"/>
                </a:solidFill>
                <a:latin typeface="Comic Sans MS" pitchFamily="66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bg2"/>
                </a:solidFill>
                <a:latin typeface="Lucida Calligraphy" pitchFamily="66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172200"/>
            <a:ext cx="2133600" cy="365125"/>
          </a:xfrm>
        </p:spPr>
        <p:txBody>
          <a:bodyPr/>
          <a:lstStyle>
            <a:lvl1pPr>
              <a:defRPr sz="1600" baseline="0">
                <a:solidFill>
                  <a:schemeClr val="bg2"/>
                </a:solidFill>
                <a:latin typeface="Brush Script MT" pitchFamily="66" charset="0"/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172200"/>
            <a:ext cx="2895600" cy="365125"/>
          </a:xfrm>
        </p:spPr>
        <p:txBody>
          <a:bodyPr/>
          <a:lstStyle>
            <a:lvl1pPr marL="0" algn="ctr" defTabSz="914400" rtl="0" eaLnBrk="1" latinLnBrk="0" hangingPunct="1">
              <a:defRPr lang="en-US" sz="1600" kern="1200" baseline="0" dirty="0" smtClean="0">
                <a:solidFill>
                  <a:schemeClr val="bg2"/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172200"/>
            <a:ext cx="2133600" cy="365125"/>
          </a:xfrm>
        </p:spPr>
        <p:txBody>
          <a:bodyPr/>
          <a:lstStyle>
            <a:lvl1pPr>
              <a:defRPr lang="en-US" sz="1600" kern="1200" baseline="0" smtClean="0">
                <a:solidFill>
                  <a:schemeClr val="bg2"/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fld id="{0F4794BE-3ABA-47D7-B493-F762948879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User\Local Settings\Temporary Internet Files\Content.IE5\STEB01UR\MCj04348230000[1].pn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305800" y="6096000"/>
            <a:ext cx="609600" cy="609600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72400" y="6248400"/>
            <a:ext cx="990600" cy="365125"/>
          </a:xfrm>
        </p:spPr>
        <p:txBody>
          <a:bodyPr/>
          <a:lstStyle>
            <a:lvl1pPr>
              <a:defRPr b="1">
                <a:solidFill>
                  <a:srgbClr val="FFFF00"/>
                </a:solidFill>
              </a:defRPr>
            </a:lvl1pPr>
          </a:lstStyle>
          <a:p>
            <a:fld id="{0F4794BE-3ABA-47D7-B493-F762948879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16822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8191500" y="6229350"/>
            <a:ext cx="952500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219200" y="6248400"/>
            <a:ext cx="1676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24840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2484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0F4794BE-3ABA-47D7-B493-F762948879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-1"/>
            <a:ext cx="9144000" cy="15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0" y="6705599"/>
            <a:ext cx="9144000" cy="152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5400000" flipV="1">
            <a:off x="-3307080" y="3398520"/>
            <a:ext cx="676656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rot="5400000" flipV="1">
            <a:off x="5684520" y="3307080"/>
            <a:ext cx="676656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228600" y="6248400"/>
            <a:ext cx="1038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lang="en-US" sz="4400" b="1" i="1" kern="1200" baseline="0" dirty="0" smtClean="0">
          <a:solidFill>
            <a:srgbClr val="FFFF99"/>
          </a:solidFill>
          <a:latin typeface="Comic Sans MS" pitchFamily="66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4000" kern="1200" baseline="0">
          <a:solidFill>
            <a:schemeClr val="bg1">
              <a:lumMod val="95000"/>
            </a:schemeClr>
          </a:solidFill>
          <a:latin typeface="Brush Script MT" pitchFamily="66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3600" kern="1200" baseline="0">
          <a:solidFill>
            <a:schemeClr val="bg1">
              <a:lumMod val="95000"/>
            </a:schemeClr>
          </a:solidFill>
          <a:latin typeface="Brush Script MT" pitchFamily="66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bg1">
              <a:lumMod val="95000"/>
            </a:schemeClr>
          </a:solidFill>
          <a:latin typeface="Brush Script MT" pitchFamily="66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baseline="0">
          <a:solidFill>
            <a:schemeClr val="bg1">
              <a:lumMod val="95000"/>
            </a:schemeClr>
          </a:solidFill>
          <a:latin typeface="Brush Script MT" pitchFamily="66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800" kern="1200" baseline="0">
          <a:solidFill>
            <a:schemeClr val="bg1">
              <a:lumMod val="95000"/>
            </a:schemeClr>
          </a:solidFill>
          <a:latin typeface="Brush Script MT" pitchFamily="66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28601"/>
            <a:ext cx="7772400" cy="1371600"/>
          </a:xfrm>
        </p:spPr>
        <p:txBody>
          <a:bodyPr/>
          <a:lstStyle/>
          <a:p>
            <a:r>
              <a:rPr lang="en-US" i="0" dirty="0" smtClean="0">
                <a:latin typeface="Times"/>
                <a:cs typeface="Times"/>
              </a:rPr>
              <a:t>Do Now:</a:t>
            </a:r>
            <a:br>
              <a:rPr lang="en-US" i="0" dirty="0" smtClean="0">
                <a:latin typeface="Times"/>
                <a:cs typeface="Times"/>
              </a:rPr>
            </a:br>
            <a:r>
              <a:rPr lang="en-US" i="0" dirty="0" smtClean="0">
                <a:latin typeface="Times"/>
                <a:cs typeface="Times"/>
              </a:rPr>
              <a:t>Self- Assessment</a:t>
            </a:r>
            <a:endParaRPr lang="en-US" i="0" dirty="0">
              <a:latin typeface="Times"/>
              <a:cs typeface="Times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000" y="3429000"/>
            <a:ext cx="8382000" cy="25908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bg1"/>
                </a:solidFill>
                <a:latin typeface="Times"/>
                <a:cs typeface="Times"/>
              </a:rPr>
              <a:t>Directions:</a:t>
            </a:r>
          </a:p>
          <a:p>
            <a:pPr algn="l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  <a:latin typeface="Times"/>
                <a:cs typeface="Times"/>
              </a:rPr>
              <a:t>Read each item on the self-assessment</a:t>
            </a:r>
          </a:p>
          <a:p>
            <a:pPr algn="l">
              <a:buFont typeface="Arial"/>
              <a:buChar char="•"/>
            </a:pPr>
            <a:r>
              <a:rPr lang="en-US" dirty="0" smtClean="0">
                <a:solidFill>
                  <a:schemeClr val="bg1"/>
                </a:solidFill>
                <a:latin typeface="Times"/>
                <a:cs typeface="Times"/>
              </a:rPr>
              <a:t>Respond by circling YES or NO</a:t>
            </a:r>
          </a:p>
          <a:p>
            <a:endParaRPr lang="en-US" dirty="0" smtClean="0">
              <a:latin typeface="Times"/>
              <a:cs typeface="Times"/>
            </a:endParaRPr>
          </a:p>
          <a:p>
            <a:endParaRPr lang="en-US" dirty="0">
              <a:latin typeface="Times"/>
              <a:cs typeface="Times"/>
            </a:endParaRPr>
          </a:p>
        </p:txBody>
      </p:sp>
      <p:pic>
        <p:nvPicPr>
          <p:cNvPr id="4" name="Picture 3" descr="images-2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48000" y="1795462"/>
            <a:ext cx="3505200" cy="17097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sz="4800" i="1" dirty="0" smtClean="0">
                <a:solidFill>
                  <a:srgbClr val="FFFF99"/>
                </a:solidFill>
                <a:latin typeface="Times"/>
                <a:cs typeface="Times"/>
              </a:rPr>
              <a:t>Processing Activities</a:t>
            </a:r>
            <a:br>
              <a:rPr lang="en-US" sz="4800" i="1" dirty="0" smtClean="0">
                <a:solidFill>
                  <a:srgbClr val="FFFF99"/>
                </a:solidFill>
                <a:latin typeface="Times"/>
                <a:cs typeface="Times"/>
              </a:rPr>
            </a:br>
            <a:r>
              <a:rPr lang="en-US" sz="4800" i="1" dirty="0" smtClean="0">
                <a:solidFill>
                  <a:srgbClr val="FFFF99"/>
                </a:solidFill>
                <a:latin typeface="Times"/>
                <a:cs typeface="Times"/>
              </a:rPr>
              <a:t>and </a:t>
            </a:r>
            <a:br>
              <a:rPr lang="en-US" sz="4800" i="1" dirty="0" smtClean="0">
                <a:solidFill>
                  <a:srgbClr val="FFFF99"/>
                </a:solidFill>
                <a:latin typeface="Times"/>
                <a:cs typeface="Times"/>
              </a:rPr>
            </a:br>
            <a:r>
              <a:rPr lang="en-US" sz="4800" i="1" dirty="0" smtClean="0">
                <a:solidFill>
                  <a:srgbClr val="FFFF99"/>
                </a:solidFill>
                <a:latin typeface="Times"/>
                <a:cs typeface="Times"/>
              </a:rPr>
              <a:t>Making Connections</a:t>
            </a:r>
            <a:endParaRPr lang="en-US" sz="4800" i="1" dirty="0">
              <a:solidFill>
                <a:srgbClr val="FFFF99"/>
              </a:solidFill>
              <a:latin typeface="Times"/>
              <a:cs typeface="Time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10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r>
              <a:rPr lang="en-US" sz="4800" dirty="0">
                <a:latin typeface="Times"/>
                <a:cs typeface="Times"/>
              </a:rPr>
              <a:t>Exit Ticket</a:t>
            </a:r>
            <a:br>
              <a:rPr lang="en-US" sz="4800" dirty="0">
                <a:latin typeface="Times"/>
                <a:cs typeface="Times"/>
              </a:rPr>
            </a:br>
            <a:r>
              <a:rPr lang="en-US" sz="4800" dirty="0" smtClean="0">
                <a:latin typeface="Times"/>
                <a:cs typeface="Times"/>
              </a:rPr>
              <a:t>and</a:t>
            </a:r>
            <a:br>
              <a:rPr lang="en-US" sz="4800" dirty="0" smtClean="0">
                <a:latin typeface="Times"/>
                <a:cs typeface="Times"/>
              </a:rPr>
            </a:br>
            <a:r>
              <a:rPr lang="en-US" sz="4800" dirty="0">
                <a:latin typeface="Times"/>
                <a:cs typeface="Times"/>
              </a:rPr>
              <a:t>Evaluation</a:t>
            </a:r>
            <a:r>
              <a:rPr lang="en-US" dirty="0">
                <a:latin typeface="Times"/>
                <a:cs typeface="Times"/>
              </a:rPr>
              <a:t/>
            </a:r>
            <a:br>
              <a:rPr lang="en-US" dirty="0">
                <a:latin typeface="Times"/>
                <a:cs typeface="Times"/>
              </a:rPr>
            </a:br>
            <a:endParaRPr lang="en-US" dirty="0"/>
          </a:p>
        </p:txBody>
      </p:sp>
      <p:pic>
        <p:nvPicPr>
          <p:cNvPr id="7" name="Content Placeholder 6" descr="Unknown-1.jpeg"/>
          <p:cNvPicPr>
            <a:picLocks noGrp="1" noChangeAspect="1"/>
          </p:cNvPicPr>
          <p:nvPr>
            <p:ph idx="1"/>
          </p:nvPr>
        </p:nvPicPr>
        <p:blipFill>
          <a:blip r:embed="rId2"/>
          <a:srcRect l="-51111" r="-51111"/>
          <a:stretch>
            <a:fillRect/>
          </a:stretch>
        </p:blipFill>
        <p:spPr>
          <a:xfrm>
            <a:off x="-381000" y="381000"/>
            <a:ext cx="3962400" cy="1752600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9" name="Picture 8" descr="checklis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77000" y="3581400"/>
            <a:ext cx="2362200" cy="182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638800"/>
          </a:xfrm>
        </p:spPr>
        <p:txBody>
          <a:bodyPr/>
          <a:lstStyle/>
          <a:p>
            <a:r>
              <a:rPr lang="en-US" dirty="0">
                <a:latin typeface="Times"/>
                <a:cs typeface="Times"/>
              </a:rPr>
              <a:t>Thank</a:t>
            </a:r>
            <a:r>
              <a:rPr lang="en-US" dirty="0" smtClean="0">
                <a:latin typeface="Times"/>
                <a:cs typeface="Times"/>
              </a:rPr>
              <a:t> you </a:t>
            </a:r>
            <a:r>
              <a:rPr lang="en-US" dirty="0">
                <a:latin typeface="Times"/>
                <a:cs typeface="Times"/>
              </a:rPr>
              <a:t>for your participation</a:t>
            </a:r>
            <a:r>
              <a:rPr lang="en-US" dirty="0" smtClean="0">
                <a:latin typeface="Times"/>
                <a:cs typeface="Times"/>
              </a:rPr>
              <a:t>!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sz="3600" dirty="0">
                <a:latin typeface="Times"/>
                <a:cs typeface="Times"/>
              </a:rPr>
              <a:t>Bernice </a:t>
            </a:r>
            <a:r>
              <a:rPr lang="en-US" sz="3600" dirty="0" smtClean="0">
                <a:latin typeface="Times"/>
                <a:cs typeface="Times"/>
              </a:rPr>
              <a:t>Henry, Ph.D.</a:t>
            </a:r>
            <a:br>
              <a:rPr lang="en-US" sz="3600" dirty="0" smtClean="0">
                <a:latin typeface="Times"/>
                <a:cs typeface="Times"/>
              </a:rPr>
            </a:br>
            <a:r>
              <a:rPr lang="en-US" sz="3600" dirty="0">
                <a:latin typeface="Times"/>
                <a:cs typeface="Times"/>
              </a:rPr>
              <a:t>Sheila </a:t>
            </a:r>
            <a:r>
              <a:rPr lang="en-US" sz="3600" dirty="0" smtClean="0">
                <a:latin typeface="Times"/>
                <a:cs typeface="Times"/>
              </a:rPr>
              <a:t>Linton, NBCT</a:t>
            </a:r>
            <a:endParaRPr lang="en-US" sz="3600" dirty="0">
              <a:latin typeface="Times"/>
              <a:cs typeface="Time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8" name="Picture 7" descr="images-1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0" y="1600200"/>
            <a:ext cx="5029200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04800"/>
            <a:ext cx="8458200" cy="1554162"/>
          </a:xfrm>
        </p:spPr>
        <p:txBody>
          <a:bodyPr/>
          <a:lstStyle/>
          <a:p>
            <a:r>
              <a:rPr lang="en-US" sz="2800" dirty="0" smtClean="0">
                <a:latin typeface="Times"/>
                <a:cs typeface="Times"/>
              </a:rPr>
              <a:t/>
            </a:r>
            <a:br>
              <a:rPr lang="en-US" sz="2800" dirty="0" smtClean="0">
                <a:latin typeface="Times"/>
                <a:cs typeface="Times"/>
              </a:rPr>
            </a:br>
            <a:r>
              <a:rPr lang="en-US" sz="2800" dirty="0">
                <a:latin typeface="Times"/>
                <a:cs typeface="Times"/>
              </a:rPr>
              <a:t/>
            </a:r>
            <a:br>
              <a:rPr lang="en-US" sz="2800" dirty="0">
                <a:latin typeface="Times"/>
                <a:cs typeface="Times"/>
              </a:rPr>
            </a:br>
            <a:r>
              <a:rPr lang="en-US" sz="3200" dirty="0" smtClean="0">
                <a:latin typeface="Times"/>
                <a:cs typeface="Times"/>
              </a:rPr>
              <a:t>The </a:t>
            </a:r>
            <a:r>
              <a:rPr lang="en-US" sz="3200" dirty="0">
                <a:latin typeface="Times"/>
                <a:cs typeface="Times"/>
              </a:rPr>
              <a:t>School District of </a:t>
            </a:r>
            <a:r>
              <a:rPr lang="en-US" sz="3200" dirty="0" smtClean="0">
                <a:latin typeface="Times"/>
                <a:cs typeface="Times"/>
              </a:rPr>
              <a:t>Philadelphia</a:t>
            </a:r>
            <a:br>
              <a:rPr lang="en-US" sz="3200" dirty="0" smtClean="0">
                <a:latin typeface="Times"/>
                <a:cs typeface="Times"/>
              </a:rPr>
            </a:br>
            <a:r>
              <a:rPr lang="en-US" sz="3200" dirty="0">
                <a:latin typeface="Times"/>
                <a:cs typeface="Times"/>
              </a:rPr>
              <a:t>Office of Professional </a:t>
            </a:r>
            <a:r>
              <a:rPr lang="en-US" sz="3200" dirty="0" smtClean="0">
                <a:latin typeface="Times"/>
                <a:cs typeface="Times"/>
              </a:rPr>
              <a:t>Development</a:t>
            </a:r>
            <a:br>
              <a:rPr lang="en-US" sz="3200" dirty="0" smtClean="0">
                <a:latin typeface="Times"/>
                <a:cs typeface="Times"/>
              </a:rPr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3200" dirty="0" smtClean="0">
                <a:latin typeface="Times"/>
                <a:cs typeface="Times"/>
              </a:rPr>
              <a:t/>
            </a:r>
            <a:br>
              <a:rPr lang="en-US" sz="3200" dirty="0" smtClean="0">
                <a:latin typeface="Times"/>
                <a:cs typeface="Times"/>
              </a:rPr>
            </a:b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191001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en-US" sz="3600" dirty="0" smtClean="0">
                <a:latin typeface="Times"/>
                <a:cs typeface="Times"/>
              </a:rPr>
              <a:t>Effective Classroom Environment Strategies: </a:t>
            </a:r>
            <a:br>
              <a:rPr lang="en-US" sz="3600" dirty="0" smtClean="0">
                <a:latin typeface="Times"/>
                <a:cs typeface="Times"/>
              </a:rPr>
            </a:br>
            <a:r>
              <a:rPr lang="en-US" sz="3600" dirty="0" smtClean="0">
                <a:latin typeface="Times"/>
                <a:cs typeface="Times"/>
              </a:rPr>
              <a:t>Working in Domain 2</a:t>
            </a:r>
          </a:p>
          <a:p>
            <a:pPr algn="ctr">
              <a:buNone/>
            </a:pPr>
            <a:endParaRPr lang="en-US" sz="2800" dirty="0" smtClean="0">
              <a:latin typeface="Times"/>
              <a:cs typeface="Times"/>
            </a:endParaRPr>
          </a:p>
          <a:p>
            <a:pPr algn="ctr">
              <a:buNone/>
            </a:pPr>
            <a:r>
              <a:rPr lang="en-US" sz="3027" i="1" dirty="0" smtClean="0">
                <a:solidFill>
                  <a:schemeClr val="bg1"/>
                </a:solidFill>
                <a:latin typeface="Times"/>
                <a:cs typeface="Times"/>
              </a:rPr>
              <a:t>Presenters:</a:t>
            </a:r>
          </a:p>
          <a:p>
            <a:pPr algn="ctr">
              <a:buNone/>
            </a:pPr>
            <a:r>
              <a:rPr lang="en-US" sz="3027" i="1" dirty="0" smtClean="0">
                <a:solidFill>
                  <a:schemeClr val="bg1"/>
                </a:solidFill>
                <a:latin typeface="Times"/>
                <a:cs typeface="Times"/>
              </a:rPr>
              <a:t>Consulting Teachers</a:t>
            </a:r>
          </a:p>
          <a:p>
            <a:pPr algn="ctr">
              <a:buNone/>
            </a:pPr>
            <a:endParaRPr lang="en-US" sz="3027" i="1" dirty="0" smtClean="0">
              <a:solidFill>
                <a:schemeClr val="bg1"/>
              </a:solidFill>
              <a:latin typeface="Times"/>
              <a:cs typeface="Times"/>
            </a:endParaRPr>
          </a:p>
          <a:p>
            <a:pPr algn="ctr">
              <a:buNone/>
            </a:pPr>
            <a:r>
              <a:rPr lang="en-US" sz="3027" i="1" dirty="0" smtClean="0">
                <a:solidFill>
                  <a:schemeClr val="bg1"/>
                </a:solidFill>
                <a:latin typeface="Times"/>
                <a:cs typeface="Times"/>
              </a:rPr>
              <a:t>Bernice Henry, Ph.D.</a:t>
            </a:r>
          </a:p>
          <a:p>
            <a:pPr algn="ctr">
              <a:buNone/>
            </a:pPr>
            <a:r>
              <a:rPr lang="en-US" sz="3027" i="1" dirty="0" smtClean="0">
                <a:solidFill>
                  <a:schemeClr val="bg1"/>
                </a:solidFill>
                <a:latin typeface="Times"/>
                <a:cs typeface="Times"/>
              </a:rPr>
              <a:t>Sheila Linton, NBCT</a:t>
            </a:r>
          </a:p>
          <a:p>
            <a:pPr algn="ctr">
              <a:buNone/>
            </a:pPr>
            <a:endParaRPr lang="en-US" sz="2800" dirty="0" smtClean="0">
              <a:latin typeface="Times"/>
              <a:cs typeface="Times"/>
            </a:endParaRPr>
          </a:p>
          <a:p>
            <a:pPr algn="ctr">
              <a:buNone/>
            </a:pP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"/>
                <a:cs typeface="Times"/>
              </a:rPr>
              <a:t>Ice-Breaker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>
                <a:latin typeface="Times"/>
                <a:cs typeface="Times"/>
              </a:rPr>
              <a:t>Getting to Know You: </a:t>
            </a:r>
          </a:p>
          <a:p>
            <a:pPr algn="ctr">
              <a:buNone/>
            </a:pPr>
            <a:endParaRPr lang="en-US" dirty="0" smtClean="0">
              <a:latin typeface="Times"/>
              <a:cs typeface="Times"/>
            </a:endParaRPr>
          </a:p>
          <a:p>
            <a:pPr>
              <a:buNone/>
            </a:pPr>
            <a:r>
              <a:rPr lang="en-US" dirty="0" smtClean="0">
                <a:latin typeface="Times"/>
                <a:cs typeface="Times"/>
              </a:rPr>
              <a:t>  Make a name tent by following the instructions on the chart.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1"/>
            <a:ext cx="8229600" cy="4876800"/>
          </a:xfrm>
        </p:spPr>
        <p:txBody>
          <a:bodyPr anchor="ctr"/>
          <a:lstStyle/>
          <a:p>
            <a:pPr lvl="3">
              <a:buNone/>
            </a:pPr>
            <a:r>
              <a:rPr lang="en-US" sz="5400" dirty="0" smtClean="0">
                <a:latin typeface="Times"/>
                <a:cs typeface="Times"/>
              </a:rPr>
              <a:t>      DOMAIN 2: </a:t>
            </a:r>
            <a:br>
              <a:rPr lang="en-US" sz="5400" dirty="0" smtClean="0">
                <a:latin typeface="Times"/>
                <a:cs typeface="Times"/>
              </a:rPr>
            </a:br>
            <a:r>
              <a:rPr lang="en-US" sz="5400" dirty="0" smtClean="0">
                <a:latin typeface="Times"/>
                <a:cs typeface="Times"/>
              </a:rPr>
              <a:t>   The Classroom</a:t>
            </a:r>
          </a:p>
          <a:p>
            <a:pPr lvl="3">
              <a:buNone/>
            </a:pPr>
            <a:r>
              <a:rPr lang="en-US" sz="5400" dirty="0" smtClean="0">
                <a:latin typeface="Times"/>
                <a:cs typeface="Times"/>
              </a:rPr>
              <a:t>      Environment</a:t>
            </a:r>
            <a:endParaRPr lang="en-US" sz="5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dirty="0" smtClean="0">
                <a:latin typeface="Times"/>
                <a:cs typeface="Times"/>
              </a:rPr>
              <a:t>Environment:</a:t>
            </a:r>
            <a:endParaRPr lang="en-US" sz="5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US" dirty="0" smtClean="0">
                <a:latin typeface="Times"/>
                <a:cs typeface="Times"/>
              </a:rPr>
              <a:t/>
            </a:r>
            <a:br>
              <a:rPr lang="en-US" dirty="0" smtClean="0">
                <a:latin typeface="Times"/>
                <a:cs typeface="Times"/>
              </a:rPr>
            </a:br>
            <a:r>
              <a:rPr lang="en-US" sz="4400" dirty="0" smtClean="0">
                <a:latin typeface="Times"/>
                <a:cs typeface="Times"/>
              </a:rPr>
              <a:t>The setting, surroundings and/or</a:t>
            </a:r>
          </a:p>
          <a:p>
            <a:pPr algn="ctr">
              <a:buNone/>
            </a:pPr>
            <a:r>
              <a:rPr lang="en-US" sz="4400" dirty="0" smtClean="0">
                <a:latin typeface="Times"/>
                <a:cs typeface="Times"/>
              </a:rPr>
              <a:t> conditions in which a particular</a:t>
            </a:r>
          </a:p>
          <a:p>
            <a:pPr algn="ctr">
              <a:buNone/>
            </a:pPr>
            <a:r>
              <a:rPr lang="en-US" sz="4400" dirty="0" smtClean="0">
                <a:latin typeface="Times"/>
                <a:cs typeface="Times"/>
              </a:rPr>
              <a:t> activity is carried out.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dirty="0">
                <a:latin typeface="Times"/>
                <a:cs typeface="Times"/>
              </a:rPr>
              <a:t>Domain 2: Classroom Environment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53000"/>
          </a:xfrm>
        </p:spPr>
        <p:txBody>
          <a:bodyPr>
            <a:noAutofit/>
          </a:bodyPr>
          <a:lstStyle/>
          <a:p>
            <a:pPr algn="ctr">
              <a:buNone/>
            </a:pPr>
            <a:endParaRPr lang="en-US" sz="2800" dirty="0" smtClean="0">
              <a:latin typeface="Times"/>
              <a:cs typeface="Times"/>
            </a:endParaRPr>
          </a:p>
          <a:p>
            <a:pPr algn="ctr">
              <a:buNone/>
            </a:pPr>
            <a:r>
              <a:rPr lang="en-US" sz="2800" dirty="0" smtClean="0">
                <a:latin typeface="Times"/>
                <a:cs typeface="Times"/>
              </a:rPr>
              <a:t>Component 2.1</a:t>
            </a:r>
          </a:p>
          <a:p>
            <a:pPr algn="ctr">
              <a:buNone/>
            </a:pPr>
            <a:r>
              <a:rPr lang="en-US" sz="2800" dirty="0" smtClean="0">
                <a:latin typeface="Times"/>
                <a:cs typeface="Times"/>
              </a:rPr>
              <a:t>Component 2.2</a:t>
            </a:r>
          </a:p>
          <a:p>
            <a:pPr algn="ctr">
              <a:buNone/>
            </a:pPr>
            <a:r>
              <a:rPr lang="en-US" sz="2800" dirty="0" smtClean="0">
                <a:latin typeface="Times"/>
                <a:cs typeface="Times"/>
              </a:rPr>
              <a:t>Component 2.3</a:t>
            </a:r>
          </a:p>
          <a:p>
            <a:pPr algn="ctr">
              <a:buNone/>
            </a:pPr>
            <a:r>
              <a:rPr lang="en-US" sz="2800" dirty="0" smtClean="0">
                <a:latin typeface="Times"/>
                <a:cs typeface="Times"/>
              </a:rPr>
              <a:t>Component 2.4</a:t>
            </a:r>
          </a:p>
          <a:p>
            <a:pPr algn="ctr">
              <a:buNone/>
            </a:pPr>
            <a:r>
              <a:rPr lang="en-US" sz="2800" dirty="0" smtClean="0">
                <a:latin typeface="Times"/>
                <a:cs typeface="Times"/>
              </a:rPr>
              <a:t>Component 2.5</a:t>
            </a:r>
          </a:p>
          <a:p>
            <a:pPr algn="ctr">
              <a:buNone/>
            </a:pPr>
            <a:r>
              <a:rPr lang="en-US" sz="2800" dirty="0" smtClean="0">
                <a:latin typeface="Times"/>
                <a:cs typeface="Times"/>
              </a:rPr>
              <a:t>Component 2.6</a:t>
            </a:r>
          </a:p>
          <a:p>
            <a:pPr algn="ctr">
              <a:buNone/>
            </a:pPr>
            <a:endParaRPr lang="en-US" sz="2800" dirty="0" smtClean="0">
              <a:latin typeface="Times"/>
              <a:cs typeface="Times"/>
            </a:endParaRPr>
          </a:p>
          <a:p>
            <a:pPr>
              <a:buNone/>
            </a:pPr>
            <a:r>
              <a:rPr lang="en-US" sz="2400" dirty="0" smtClean="0">
                <a:latin typeface="Times"/>
                <a:cs typeface="Times"/>
              </a:rPr>
              <a:t>Directions:  Revisit your Self-Assessment and, as a group,</a:t>
            </a:r>
          </a:p>
          <a:p>
            <a:pPr>
              <a:buNone/>
            </a:pPr>
            <a:r>
              <a:rPr lang="en-US" sz="2400" dirty="0" smtClean="0">
                <a:latin typeface="Times"/>
                <a:cs typeface="Times"/>
              </a:rPr>
              <a:t>identify the </a:t>
            </a:r>
            <a:r>
              <a:rPr lang="en-US" sz="2400" dirty="0" smtClean="0">
                <a:latin typeface="Times"/>
                <a:cs typeface="Times"/>
              </a:rPr>
              <a:t>component(s</a:t>
            </a:r>
            <a:r>
              <a:rPr lang="en-US" sz="2400" dirty="0" smtClean="0">
                <a:latin typeface="Times"/>
                <a:cs typeface="Times"/>
              </a:rPr>
              <a:t>) for each item in the far right column.</a:t>
            </a:r>
            <a:endParaRPr lang="en-US" sz="2400" dirty="0">
              <a:latin typeface="Times"/>
              <a:cs typeface="Time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800" dirty="0">
                <a:latin typeface="Times"/>
                <a:cs typeface="Times"/>
              </a:rPr>
              <a:t>QUICK WRITE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8229600" cy="4525963"/>
          </a:xfrm>
        </p:spPr>
        <p:txBody>
          <a:bodyPr>
            <a:normAutofit/>
          </a:bodyPr>
          <a:lstStyle/>
          <a:p>
            <a:pPr>
              <a:buFont typeface="Arial"/>
              <a:buChar char="•"/>
            </a:pPr>
            <a:r>
              <a:rPr lang="en-US" sz="4400" dirty="0" smtClean="0">
                <a:latin typeface="Times"/>
                <a:cs typeface="Times"/>
              </a:rPr>
              <a:t>In your group, brainstorm a list of all the things a “Manager” does or is responsible for.</a:t>
            </a:r>
          </a:p>
          <a:p>
            <a:pPr>
              <a:buNone/>
            </a:pPr>
            <a:endParaRPr lang="en-US" sz="4400" dirty="0" smtClean="0">
              <a:latin typeface="Times"/>
              <a:cs typeface="Times"/>
            </a:endParaRPr>
          </a:p>
          <a:p>
            <a:pPr>
              <a:buFont typeface="Arial"/>
              <a:buChar char="•"/>
            </a:pPr>
            <a:r>
              <a:rPr lang="en-US" sz="4400" dirty="0" smtClean="0">
                <a:latin typeface="Times"/>
                <a:cs typeface="Times"/>
              </a:rPr>
              <a:t>Be prepared to share out.</a:t>
            </a:r>
            <a:br>
              <a:rPr lang="en-US" sz="4400" dirty="0" smtClean="0">
                <a:latin typeface="Times"/>
                <a:cs typeface="Times"/>
              </a:rPr>
            </a:br>
            <a:endParaRPr lang="en-US" sz="4400" dirty="0">
              <a:latin typeface="Times"/>
              <a:cs typeface="Time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229600" cy="2743200"/>
          </a:xfrm>
        </p:spPr>
        <p:txBody>
          <a:bodyPr/>
          <a:lstStyle/>
          <a:p>
            <a:pPr lvl="7" algn="ctr"/>
            <a:r>
              <a:rPr lang="en-US" sz="5400" dirty="0" smtClean="0">
                <a:solidFill>
                  <a:schemeClr val="tx1"/>
                </a:solidFill>
              </a:rPr>
              <a:t>GROUP</a:t>
            </a:r>
            <a:br>
              <a:rPr lang="en-US" sz="5400" dirty="0" smtClean="0">
                <a:solidFill>
                  <a:schemeClr val="tx1"/>
                </a:solidFill>
              </a:rPr>
            </a:br>
            <a:r>
              <a:rPr lang="en-US" sz="5400" dirty="0" smtClean="0">
                <a:solidFill>
                  <a:schemeClr val="tx1"/>
                </a:solidFill>
              </a:rPr>
              <a:t>FORMATIONS</a:t>
            </a:r>
            <a:r>
              <a:rPr lang="en-US" sz="5400" dirty="0" smtClean="0"/>
              <a:t/>
            </a:r>
            <a:br>
              <a:rPr lang="en-US" sz="5400" dirty="0" smtClean="0"/>
            </a:br>
            <a:r>
              <a:rPr lang="en-US" sz="6600" dirty="0" smtClean="0"/>
              <a:t/>
            </a:r>
            <a:br>
              <a:rPr lang="en-US" sz="6600" dirty="0" smtClean="0"/>
            </a:b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 descr="Unknown.jpe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3600" y="2209800"/>
            <a:ext cx="5105400" cy="365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"/>
                <a:cs typeface="Times"/>
              </a:rPr>
              <a:t>Review of Research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/>
              <a:buChar char="•"/>
            </a:pPr>
            <a:r>
              <a:rPr lang="en-US" dirty="0" smtClean="0">
                <a:latin typeface="Times"/>
                <a:cs typeface="Times"/>
              </a:rPr>
              <a:t>Read </a:t>
            </a:r>
            <a:r>
              <a:rPr lang="en-US" dirty="0" smtClean="0">
                <a:latin typeface="Times"/>
                <a:cs typeface="Times"/>
              </a:rPr>
              <a:t>article(s</a:t>
            </a:r>
            <a:r>
              <a:rPr lang="en-US" dirty="0" smtClean="0">
                <a:latin typeface="Times"/>
                <a:cs typeface="Times"/>
              </a:rPr>
              <a:t>) assigned to your group.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Times"/>
                <a:cs typeface="Times"/>
              </a:rPr>
              <a:t>Select a recorder and a reporter.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Times"/>
                <a:cs typeface="Times"/>
              </a:rPr>
              <a:t>On chart paper, highlight salient points from your readings.</a:t>
            </a:r>
          </a:p>
          <a:p>
            <a:pPr>
              <a:buFont typeface="Arial"/>
              <a:buChar char="•"/>
            </a:pPr>
            <a:r>
              <a:rPr lang="en-US" dirty="0" smtClean="0">
                <a:latin typeface="Times"/>
                <a:cs typeface="Times"/>
              </a:rPr>
              <a:t>Be prepared to share out.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4794BE-3ABA-47D7-B493-F762948879AE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S030001167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6EDDDB5EE6D98C44930B742096920B300400F5B6D36B3EF94B4E9A635CDF2A18F5B8" ma:contentTypeVersion="33" ma:contentTypeDescription="Create a new document." ma:contentTypeScope="" ma:versionID="37d3ec2b48d53e45b233ad8f52fe1b11"/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/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F072FC2C-DE45-46B5-AB2C-93DF709D6FDD}">
  <ds:schemaRefs>
    <ds:schemaRef ds:uri="http://schemas.microsoft.com/office/2006/metadata/contentType"/>
    <ds:schemaRef ds:uri="http://schemas.microsoft.com/office/2006/metadata/properties/metaAttributes"/>
  </ds:schemaRefs>
</ds:datastoreItem>
</file>

<file path=customXml/itemProps2.xml><?xml version="1.0" encoding="utf-8"?>
<ds:datastoreItem xmlns:ds="http://schemas.openxmlformats.org/officeDocument/2006/customXml" ds:itemID="{057464ED-1E45-4F9B-982E-A6D990DF5F5F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9E6640E6-3AE5-4CD4-9C39-AD235BE3DDA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TS030001167.potx</Template>
  <TotalTime>126</TotalTime>
  <Words>278</Words>
  <Application>Microsoft Macintosh PowerPoint</Application>
  <PresentationFormat>On-screen Show (4:3)</PresentationFormat>
  <Paragraphs>57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TS030001167</vt:lpstr>
      <vt:lpstr>Do Now: Self- Assessment</vt:lpstr>
      <vt:lpstr>  The School District of Philadelphia Office of Professional Development   </vt:lpstr>
      <vt:lpstr>Ice-Breaker</vt:lpstr>
      <vt:lpstr>Slide 4</vt:lpstr>
      <vt:lpstr>Environment:</vt:lpstr>
      <vt:lpstr>Domain 2: Classroom Environment</vt:lpstr>
      <vt:lpstr>QUICK WRITE</vt:lpstr>
      <vt:lpstr>GROUP FORMATIONS  </vt:lpstr>
      <vt:lpstr>Review of Research</vt:lpstr>
      <vt:lpstr>Slide 10</vt:lpstr>
      <vt:lpstr>Exit Ticket and Evaluation </vt:lpstr>
      <vt:lpstr>Thank you for your participation!      Bernice Henry, Ph.D. Sheila Linton, NBCT</vt:lpstr>
    </vt:vector>
  </TitlesOfParts>
  <Company>SDP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subject/>
  <dc:creator>Sheila Linton</dc:creator>
  <cp:keywords/>
  <dc:description/>
  <cp:lastModifiedBy>Sheila Linton</cp:lastModifiedBy>
  <cp:revision>3</cp:revision>
  <dcterms:created xsi:type="dcterms:W3CDTF">2011-05-05T19:14:01Z</dcterms:created>
  <dcterms:modified xsi:type="dcterms:W3CDTF">2011-05-05T19:37:56Z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TC300011679990</vt:lpwstr>
  </property>
</Properties>
</file>